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Predictable DNS leads to subdomain enumeration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Related to phishing: https://thehackernews.com/2025/03/hackers-exploit-aws-misconfigurations.html</a:t>
            </a:r>
          </a:p>
          <a:p>
            <a:r>
              <a:rPr lang="en-US"/>
              <a:t/>
            </a:r>
          </a:p>
          <a:p>
            <a:r>
              <a:rPr lang="en-US"/>
              <a:t>Related to RCE for AWS: https://aws.amazon.com/solutions/guidance/threat-and-vulnerability-management-on-aws/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https://www.breakforge.io" TargetMode="External" Type="http://schemas.openxmlformats.org/officeDocument/2006/relationships/hyperlink"/><Relationship Id="rId5" Target="https://www.breakforge.io" TargetMode="External" Type="http://schemas.openxmlformats.org/officeDocument/2006/relationships/hyperlink"/><Relationship Id="rId6" Target="https://www.antisyphontraining.com/course/securing-the-cloud-foundations-with-andrew-krug/" TargetMode="External" Type="http://schemas.openxmlformats.org/officeDocument/2006/relationships/hyperlink"/><Relationship Id="rId7" Target="https://www.antisyphontraining.com/course/breaching-the-cloud-with-beau-bullock/" TargetMode="External" Type="http://schemas.openxmlformats.org/officeDocument/2006/relationships/hyperlink"/><Relationship Id="rId8" Target="https://www.antisyphontraining.com/course/defending-m365-azure-with-kevin-klingbile/" TargetMode="External" Type="http://schemas.openxmlformats.org/officeDocument/2006/relationships/hyperlink"/><Relationship Id="rId9" Target="https://www.antisyphontraining.com/course/red-team-initial-access-with-michael-allen/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ithub.com/initstring/cloud_enum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gitleaks/gitleaks" TargetMode="External" Type="http://schemas.openxmlformats.org/officeDocument/2006/relationships/hyperlink"/><Relationship Id="rId4" Target="https://github.com/N0MoreSecr3ts/wraith" TargetMode="External" Type="http://schemas.openxmlformats.org/officeDocument/2006/relationships/hyperlink"/><Relationship Id="rId5" Target="https://github.com/trufflesecurity/trufflehog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learn.microsoft.com/en-us/entra/identity-platform/v2-protocols-oidc" TargetMode="External" Type="http://schemas.openxmlformats.org/officeDocument/2006/relationships/hyperlink"/><Relationship Id="rId4" Target="https://learn.microsoft.com/en-us/entra/identity-platform/v2-protocols-oidc" TargetMode="External" Type="http://schemas.openxmlformats.org/officeDocument/2006/relationships/hyperlink"/><Relationship Id="rId5" Target="https://learn.microsoft.com/en-us/entra/identity-platform/v2-protocols-oidc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github.com/dafthack/MSOLSpray" TargetMode="External" Type="http://schemas.openxmlformats.org/officeDocument/2006/relationships/hyperlink"/><Relationship Id="rId4" Target="https://learn.microsoft.com/en-us/entra/identity-platform/v2-protocols-oidc" TargetMode="External" Type="http://schemas.openxmlformats.org/officeDocument/2006/relationships/hyperlink"/><Relationship Id="rId5" Target="https://login.microsoft.com/common/oath2/token" TargetMode="External" Type="http://schemas.openxmlformats.org/officeDocument/2006/relationships/hyperlink"/><Relationship Id="rId6" Target="https://github.com/nyxgeek/onedrive_user_enum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learn.microsoft.com/en-us/entra/identity-platform/v2-protocols-oidc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ustayready/fireprox" TargetMode="External" Type="http://schemas.openxmlformats.org/officeDocument/2006/relationships/hyperlink"/><Relationship Id="rId3" Target="https://learn.microsoft.com/en-us/entra/identity-platform/v2-protocols-oidc" TargetMode="External" Type="http://schemas.openxmlformats.org/officeDocument/2006/relationships/hyperlink"/><Relationship Id="rId4" Target="https://learn.microsoft.com/en-us/entra/identity-platform/v2-protocols-oidc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12069"/>
            <a:ext cx="18288000" cy="2674931"/>
            <a:chOff x="0" y="0"/>
            <a:chExt cx="4816593" cy="704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04508"/>
            </a:xfrm>
            <a:custGeom>
              <a:avLst/>
              <a:gdLst/>
              <a:ahLst/>
              <a:cxnLst/>
              <a:rect r="r" b="b" t="t" l="l"/>
              <a:pathLst>
                <a:path h="704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4508"/>
                  </a:lnTo>
                  <a:lnTo>
                    <a:pt x="0" y="7045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4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7806" y="831895"/>
            <a:ext cx="5503176" cy="8623210"/>
          </a:xfrm>
          <a:custGeom>
            <a:avLst/>
            <a:gdLst/>
            <a:ahLst/>
            <a:cxnLst/>
            <a:rect r="r" b="b" t="t" l="l"/>
            <a:pathLst>
              <a:path h="8623210" w="5503176">
                <a:moveTo>
                  <a:pt x="0" y="0"/>
                </a:moveTo>
                <a:lnTo>
                  <a:pt x="5503176" y="0"/>
                </a:lnTo>
                <a:lnTo>
                  <a:pt x="5503176" y="8623210"/>
                </a:lnTo>
                <a:lnTo>
                  <a:pt x="0" y="8623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16206" y="1449606"/>
            <a:ext cx="8487032" cy="4866313"/>
            <a:chOff x="0" y="0"/>
            <a:chExt cx="11316042" cy="648841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63943"/>
              <a:ext cx="11316042" cy="532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88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Cloud penetration testing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1131604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216206" y="8686749"/>
            <a:ext cx="848703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by Steven H.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56847" y="1312647"/>
            <a:ext cx="7714897" cy="1775997"/>
            <a:chOff x="0" y="0"/>
            <a:chExt cx="10286529" cy="23679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1028652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 u="sng">
                  <a:solidFill>
                    <a:srgbClr val="5034C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DISCOSLURE IN REPOSITORIES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32778"/>
              <a:ext cx="10286529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Look out for the red security notification in Github when it lights up. Don’t ignore GHAS warnings. Ask for InfoSec guidance. Remove historical Git commits containing these.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66372" y="3425729"/>
            <a:ext cx="7714897" cy="2166522"/>
            <a:chOff x="0" y="0"/>
            <a:chExt cx="10286529" cy="288869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028652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 u="sng">
                  <a:solidFill>
                    <a:srgbClr val="5034C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PASSWORD ATTACKS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32778"/>
              <a:ext cx="10286529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Be encouraged to try it out. See what you find and rotate. Rotate often, automatically. User password managers. Don’t store secrets in environment variables for Lambda functions.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66372" y="7648182"/>
            <a:ext cx="7714897" cy="1385472"/>
            <a:chOff x="0" y="0"/>
            <a:chExt cx="10286529" cy="184729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028652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 u="sng">
                  <a:solidFill>
                    <a:srgbClr val="5034C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REMOTE CODE EXECUTION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32778"/>
              <a:ext cx="10286529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Patch your stuff. Utilize Azure Security Center and AWS SecurityHub for prioritization.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6914997" cy="8229600"/>
            <a:chOff x="0" y="0"/>
            <a:chExt cx="1821234" cy="2167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1234" cy="2167467"/>
            </a:xfrm>
            <a:custGeom>
              <a:avLst/>
              <a:gdLst/>
              <a:ahLst/>
              <a:cxnLst/>
              <a:rect r="r" b="b" t="t" l="l"/>
              <a:pathLst>
                <a:path h="2167467" w="1821234">
                  <a:moveTo>
                    <a:pt x="50381" y="0"/>
                  </a:moveTo>
                  <a:lnTo>
                    <a:pt x="1770853" y="0"/>
                  </a:lnTo>
                  <a:cubicBezTo>
                    <a:pt x="1784215" y="0"/>
                    <a:pt x="1797029" y="5308"/>
                    <a:pt x="1806478" y="14756"/>
                  </a:cubicBezTo>
                  <a:cubicBezTo>
                    <a:pt x="1815926" y="24205"/>
                    <a:pt x="1821234" y="37019"/>
                    <a:pt x="1821234" y="50381"/>
                  </a:cubicBezTo>
                  <a:lnTo>
                    <a:pt x="1821234" y="2117086"/>
                  </a:lnTo>
                  <a:cubicBezTo>
                    <a:pt x="1821234" y="2130447"/>
                    <a:pt x="1815926" y="2143262"/>
                    <a:pt x="1806478" y="2152710"/>
                  </a:cubicBezTo>
                  <a:cubicBezTo>
                    <a:pt x="1797029" y="2162159"/>
                    <a:pt x="1784215" y="2167467"/>
                    <a:pt x="1770853" y="2167467"/>
                  </a:cubicBezTo>
                  <a:lnTo>
                    <a:pt x="50381" y="2167467"/>
                  </a:lnTo>
                  <a:cubicBezTo>
                    <a:pt x="37019" y="2167467"/>
                    <a:pt x="24205" y="2162159"/>
                    <a:pt x="14756" y="2152710"/>
                  </a:cubicBezTo>
                  <a:cubicBezTo>
                    <a:pt x="5308" y="2143262"/>
                    <a:pt x="0" y="2130447"/>
                    <a:pt x="0" y="2117086"/>
                  </a:cubicBezTo>
                  <a:lnTo>
                    <a:pt x="0" y="50381"/>
                  </a:lnTo>
                  <a:cubicBezTo>
                    <a:pt x="0" y="37019"/>
                    <a:pt x="5308" y="24205"/>
                    <a:pt x="14756" y="14756"/>
                  </a:cubicBezTo>
                  <a:cubicBezTo>
                    <a:pt x="24205" y="5308"/>
                    <a:pt x="37019" y="0"/>
                    <a:pt x="50381" y="0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2123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33311" y="1683333"/>
            <a:ext cx="5559426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true">
                <a:solidFill>
                  <a:srgbClr val="5034C4"/>
                </a:solidFill>
                <a:latin typeface="DM Sans Bold"/>
                <a:ea typeface="DM Sans Bold"/>
                <a:cs typeface="DM Sans Bold"/>
                <a:sym typeface="DM Sans Bold"/>
              </a:rPr>
              <a:t>Methods to gain access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3311" y="8271305"/>
            <a:ext cx="555942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2829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Also known as getting a foothold.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66372" y="5929335"/>
            <a:ext cx="7714897" cy="1385472"/>
            <a:chOff x="0" y="0"/>
            <a:chExt cx="10286529" cy="184729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1028652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 u="sng">
                  <a:solidFill>
                    <a:srgbClr val="5034C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PHISHING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32778"/>
              <a:ext cx="10286529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Hit that report phish button in mails. Rotate access keys. Lookout for fishy temporary credentials.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74" y="2945313"/>
            <a:ext cx="13763852" cy="7341687"/>
          </a:xfrm>
          <a:custGeom>
            <a:avLst/>
            <a:gdLst/>
            <a:ahLst/>
            <a:cxnLst/>
            <a:rect r="r" b="b" t="t" l="l"/>
            <a:pathLst>
              <a:path h="7341687" w="13763852">
                <a:moveTo>
                  <a:pt x="0" y="0"/>
                </a:moveTo>
                <a:lnTo>
                  <a:pt x="13763852" y="0"/>
                </a:lnTo>
                <a:lnTo>
                  <a:pt x="13763852" y="7341687"/>
                </a:lnTo>
                <a:lnTo>
                  <a:pt x="0" y="7341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11" t="-158941" r="-32869" b="-1974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842069"/>
            <a:ext cx="13708378" cy="7444931"/>
          </a:xfrm>
          <a:custGeom>
            <a:avLst/>
            <a:gdLst/>
            <a:ahLst/>
            <a:cxnLst/>
            <a:rect r="r" b="b" t="t" l="l"/>
            <a:pathLst>
              <a:path h="7444931" w="13708378">
                <a:moveTo>
                  <a:pt x="0" y="0"/>
                </a:moveTo>
                <a:lnTo>
                  <a:pt x="13708378" y="0"/>
                </a:lnTo>
                <a:lnTo>
                  <a:pt x="13708378" y="7444931"/>
                </a:lnTo>
                <a:lnTo>
                  <a:pt x="0" y="7444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6" t="0" r="-75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312" y="497948"/>
            <a:ext cx="457962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5034C4"/>
                </a:solidFill>
                <a:latin typeface="DM Sans Bold"/>
                <a:ea typeface="DM Sans Bold"/>
                <a:cs typeface="DM Sans Bold"/>
                <a:sym typeface="DM Sans Bold"/>
              </a:rPr>
              <a:t>Credits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08378" y="645268"/>
            <a:ext cx="457962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  <a:hlinkClick r:id="rId4" tooltip="https://www.breakforge.io"/>
              </a:rPr>
              <a:t>Beau’s website: </a:t>
            </a:r>
          </a:p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  <a:hlinkClick r:id="rId5" tooltip="https://www.breakforge.io"/>
              </a:rPr>
              <a:t>https://www.breakforge.io/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6309" y="4692214"/>
            <a:ext cx="4431691" cy="542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GitHub Resources: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dafthack/CloudPentestCheatsheets 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dirkjanm/ROADtools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NetSPI/MicroBurst 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prowler-cloud/prowler 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BloodHoundAD/AzureHound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nccgroup/ScoutSuite 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Gerenios/AADInternals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82344" y="1997229"/>
            <a:ext cx="4579622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Antisyphon Training: 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u="sng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  <a:hlinkClick r:id="rId6" tooltip="https://www.antisyphontraining.com/course/securing-the-cloud-foundations-with-andrew-krug/"/>
              </a:rPr>
              <a:t>Securing Cloud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u="sng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  <a:hlinkClick r:id="rId7" tooltip="https://www.antisyphontraining.com/course/breaching-the-cloud-with-beau-bullock/"/>
              </a:rPr>
              <a:t>Breaching Cloud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u="sng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  <a:hlinkClick r:id="rId8" tooltip="https://www.antisyphontraining.com/course/defending-m365-azure-with-kevin-klingbile/"/>
              </a:rPr>
              <a:t>Defending M365 &amp; Azure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u="sng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  <a:hlinkClick r:id="rId9" tooltip="https://www.antisyphontraining.com/course/red-team-initial-access-with-michael-allen/"/>
              </a:rPr>
              <a:t>Red Team Initial Access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96218" y="1028700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552068" y="3303479"/>
            <a:ext cx="9111069" cy="3680041"/>
            <a:chOff x="0" y="0"/>
            <a:chExt cx="12148092" cy="490672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148092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Do you have</a:t>
              </a:r>
            </a:p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C3EBE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any questions?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230447"/>
              <a:ext cx="1214809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Send it to us! We hope you learned something new.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25887"/>
            <a:ext cx="10546591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true">
                <a:solidFill>
                  <a:srgbClr val="7AC7CF"/>
                </a:solidFill>
                <a:latin typeface="DM Sans Bold"/>
                <a:ea typeface="DM Sans Bold"/>
                <a:cs typeface="DM Sans Bold"/>
                <a:sym typeface="DM Sans Bold"/>
              </a:rPr>
              <a:t>#1 Public exposed storage</a:t>
            </a:r>
            <a:r>
              <a:rPr lang="en-US" sz="6400" b="true">
                <a:solidFill>
                  <a:srgbClr val="5034C4"/>
                </a:solidFill>
                <a:latin typeface="DM Sans Bold"/>
                <a:ea typeface="DM Sans Bold"/>
                <a:cs typeface="DM Sans Bold"/>
                <a:sym typeface="DM Sans Bold"/>
              </a:rPr>
              <a:t> Cloud storage configured to be publicly accessible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5257882"/>
            <a:ext cx="18288000" cy="5029118"/>
            <a:chOff x="0" y="0"/>
            <a:chExt cx="4816593" cy="13245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24541"/>
            </a:xfrm>
            <a:custGeom>
              <a:avLst/>
              <a:gdLst/>
              <a:ahLst/>
              <a:cxnLst/>
              <a:rect r="r" b="b" t="t" l="l"/>
              <a:pathLst>
                <a:path h="13245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24541"/>
                  </a:lnTo>
                  <a:lnTo>
                    <a:pt x="0" y="1324541"/>
                  </a:lnTo>
                  <a:close/>
                </a:path>
              </a:pathLst>
            </a:custGeom>
            <a:solidFill>
              <a:srgbClr val="EAE5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362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6568481"/>
            <a:ext cx="9169938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AutoNum type="arabicPeriod" startAt="1"/>
            </a:pPr>
            <a:r>
              <a:rPr lang="en-US" sz="27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Azure Blob Storage</a:t>
            </a:r>
          </a:p>
          <a:p>
            <a:pPr algn="l" marL="1165860" indent="-388620" lvl="2">
              <a:lnSpc>
                <a:spcPts val="3779"/>
              </a:lnSpc>
              <a:buAutoNum type="alphaLcPeriod" startAt="1"/>
            </a:pPr>
            <a:r>
              <a:rPr lang="en-US" sz="27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[storage-acct-name].blob.core.windows.net</a:t>
            </a:r>
          </a:p>
          <a:p>
            <a:pPr algn="l" marL="1165860" indent="-388620" lvl="2">
              <a:lnSpc>
                <a:spcPts val="3779"/>
              </a:lnSpc>
              <a:buAutoNum type="alphaLcPeriod" startAt="1"/>
            </a:pPr>
            <a:r>
              <a:rPr lang="en-US" sz="27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[storage-acct-name].file.core.windows.net</a:t>
            </a:r>
          </a:p>
          <a:p>
            <a:pPr algn="l" marL="582930" indent="-291465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AWS Buckets</a:t>
            </a:r>
          </a:p>
          <a:p>
            <a:pPr algn="l" marL="1165860" indent="-388620" lvl="2">
              <a:lnSpc>
                <a:spcPts val="3779"/>
              </a:lnSpc>
              <a:buAutoNum type="alphaLcPeriod" startAt="1"/>
            </a:pPr>
            <a:r>
              <a:rPr lang="en-US" sz="27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https://[bucketname].s3.amazonaws.com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1724" y="8439191"/>
            <a:ext cx="9169938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u="sng">
                <a:solidFill>
                  <a:srgbClr val="7AC7CF"/>
                </a:solidFill>
                <a:latin typeface="DM Sans"/>
                <a:ea typeface="DM Sans"/>
                <a:cs typeface="DM Sans"/>
                <a:sym typeface="DM Sans"/>
                <a:hlinkClick r:id="rId3" tooltip="https://github.com/initstring/cloud_enum"/>
              </a:rPr>
              <a:t>https://github.com/initstring/cloud_enum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34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3950" y="4874755"/>
            <a:ext cx="246171" cy="24617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AC7C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3950" y="6294499"/>
            <a:ext cx="246171" cy="24617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AC7C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3950" y="7352687"/>
            <a:ext cx="246171" cy="24617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AC7C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945694" y="6821605"/>
            <a:ext cx="9144000" cy="2767168"/>
          </a:xfrm>
          <a:custGeom>
            <a:avLst/>
            <a:gdLst/>
            <a:ahLst/>
            <a:cxnLst/>
            <a:rect r="r" b="b" t="t" l="l"/>
            <a:pathLst>
              <a:path h="2767168" w="9144000">
                <a:moveTo>
                  <a:pt x="0" y="0"/>
                </a:moveTo>
                <a:lnTo>
                  <a:pt x="9144000" y="0"/>
                </a:lnTo>
                <a:lnTo>
                  <a:pt x="9144000" y="2767167"/>
                </a:lnTo>
                <a:lnTo>
                  <a:pt x="0" y="27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38704" y="4870904"/>
            <a:ext cx="6651965" cy="2847189"/>
            <a:chOff x="0" y="0"/>
            <a:chExt cx="8869286" cy="379625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886928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Secrets often get published to code repositories ⟶ GitHub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67553"/>
              <a:ext cx="88692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Find keys in public and private repositories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271107"/>
              <a:ext cx="88692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Search through entire commit history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43827" y="3811795"/>
            <a:ext cx="7415473" cy="2372091"/>
            <a:chOff x="0" y="0"/>
            <a:chExt cx="9887297" cy="316278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1375823"/>
              <a:ext cx="328228" cy="328228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3EBEF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2676999"/>
              <a:ext cx="328228" cy="32822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3EBE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74646"/>
              <a:ext cx="328228" cy="32822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3EBEF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553006" y="-47625"/>
              <a:ext cx="9334292" cy="550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6"/>
                </a:lnSpc>
              </a:pPr>
              <a:r>
                <a:rPr lang="en-US" sz="2525" u="sng">
                  <a:solidFill>
                    <a:srgbClr val="7AC7CF"/>
                  </a:solidFill>
                  <a:latin typeface="DM Sans"/>
                  <a:ea typeface="DM Sans"/>
                  <a:cs typeface="DM Sans"/>
                  <a:sym typeface="DM Sans"/>
                  <a:hlinkClick r:id="rId3" tooltip="https://github.com/gitleaks/gitleaks"/>
                </a:rPr>
                <a:t>https://github.com/gitleaks/gitleaks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53006" y="1135467"/>
              <a:ext cx="9334292" cy="550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6"/>
                </a:lnSpc>
              </a:pPr>
              <a:r>
                <a:rPr lang="en-US" sz="2525" u="sng">
                  <a:solidFill>
                    <a:srgbClr val="7AC7CF"/>
                  </a:solidFill>
                  <a:latin typeface="DM Sans"/>
                  <a:ea typeface="DM Sans"/>
                  <a:cs typeface="DM Sans"/>
                  <a:sym typeface="DM Sans"/>
                  <a:hlinkClick r:id="rId4" tooltip="https://github.com/N0MoreSecr3ts/wraith"/>
                </a:rPr>
                <a:t>https://github.com/N0MoreSecr3ts/wraith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53006" y="2612607"/>
              <a:ext cx="9334292" cy="550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6"/>
                </a:lnSpc>
              </a:pPr>
              <a:r>
                <a:rPr lang="en-US" sz="2525" u="sng">
                  <a:solidFill>
                    <a:srgbClr val="7AC7CF"/>
                  </a:solidFill>
                  <a:latin typeface="DM Sans"/>
                  <a:ea typeface="DM Sans"/>
                  <a:cs typeface="DM Sans"/>
                  <a:sym typeface="DM Sans"/>
                  <a:hlinkClick r:id="rId5" tooltip="https://github.com/trufflesecurity/trufflehog"/>
                </a:rPr>
                <a:t>https://github.com/trufflesecurity/trufflehog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1655058"/>
            <a:ext cx="716196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#2 Key disclosure in repositories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64064" y="2140833"/>
            <a:ext cx="716196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Tools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06811" y="4238560"/>
            <a:ext cx="11533450" cy="5019740"/>
          </a:xfrm>
          <a:custGeom>
            <a:avLst/>
            <a:gdLst/>
            <a:ahLst/>
            <a:cxnLst/>
            <a:rect r="r" b="b" t="t" l="l"/>
            <a:pathLst>
              <a:path h="5019740" w="11533450">
                <a:moveTo>
                  <a:pt x="0" y="0"/>
                </a:moveTo>
                <a:lnTo>
                  <a:pt x="11533450" y="0"/>
                </a:lnTo>
                <a:lnTo>
                  <a:pt x="11533450" y="5019740"/>
                </a:lnTo>
                <a:lnTo>
                  <a:pt x="0" y="50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5027" y="1360839"/>
            <a:ext cx="155979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#3 Weak Password Policies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60124" y="3145717"/>
            <a:ext cx="5720317" cy="3214525"/>
            <a:chOff x="0" y="0"/>
            <a:chExt cx="7627089" cy="428603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762708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 u="sng">
                  <a:solidFill>
                    <a:srgbClr val="7AC7CF"/>
                  </a:solidFill>
                  <a:latin typeface="DM Sans Bold"/>
                  <a:ea typeface="DM Sans Bold"/>
                  <a:cs typeface="DM Sans Bold"/>
                  <a:sym typeface="DM Sans Bold"/>
                  <a:hlinkClick r:id="rId3" tooltip="https://learn.microsoft.com/en-us/entra/identity-platform/v2-protocols-oidc"/>
                </a:rPr>
                <a:t>IDENTITY MICROSOFT 365 USAGE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643288"/>
              <a:ext cx="7627089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 u="sng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  <a:hlinkClick r:id="rId4" tooltip="https://learn.microsoft.com/en-us/entra/identity-platform/v2-protocols-oidc"/>
                </a:rPr>
                <a:t>https://login.microsoftonline.com/&lt;tenant&gt;/v2.0/.well-known-openid-configuration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52977"/>
              <a:ext cx="7627089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u="sng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  <a:hlinkClick r:id="rId5" tooltip="https://learn.microsoft.com/en-us/entra/identity-platform/v2-protocols-oidc"/>
                </a:rPr>
                <a:t>https://login.microsoftonline.com/getuserrealm.srf?login=username@company&amp;xml=1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45480" y="7693260"/>
            <a:ext cx="13708378" cy="1565040"/>
          </a:xfrm>
          <a:custGeom>
            <a:avLst/>
            <a:gdLst/>
            <a:ahLst/>
            <a:cxnLst/>
            <a:rect r="r" b="b" t="t" l="l"/>
            <a:pathLst>
              <a:path h="1565040" w="13708378">
                <a:moveTo>
                  <a:pt x="0" y="0"/>
                </a:moveTo>
                <a:lnTo>
                  <a:pt x="13708378" y="0"/>
                </a:lnTo>
                <a:lnTo>
                  <a:pt x="13708378" y="1565040"/>
                </a:lnTo>
                <a:lnTo>
                  <a:pt x="0" y="156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5027" y="1360839"/>
            <a:ext cx="155979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#3 Weak Password Policies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31076" y="2703265"/>
            <a:ext cx="5720317" cy="4934740"/>
            <a:chOff x="0" y="0"/>
            <a:chExt cx="7627089" cy="657965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762708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 u="sng">
                  <a:solidFill>
                    <a:srgbClr val="7AC7C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USER ENUMERATION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02088"/>
              <a:ext cx="7627089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Detect invalid users while password spraying </a:t>
              </a:r>
              <a:r>
                <a:rPr lang="en-US" sz="2399" u="sng">
                  <a:solidFill>
                    <a:srgbClr val="795FE6"/>
                  </a:solidFill>
                  <a:latin typeface="DM Sans"/>
                  <a:ea typeface="DM Sans"/>
                  <a:cs typeface="DM Sans"/>
                  <a:sym typeface="DM Sans"/>
                  <a:hlinkClick r:id="rId3" tooltip="https://github.com/dafthack/MSOLSpray"/>
                </a:rPr>
                <a:t>https://github.com/dafthack/MSOLSpray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52977"/>
              <a:ext cx="7627089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  <a:hlinkClick r:id="rId4" tooltip="https://learn.microsoft.com/en-us/entra/identity-platform/v2-protocols-oidc"/>
                </a:rPr>
                <a:t>User enumeration on Azure can be performed at </a:t>
              </a:r>
              <a:r>
                <a:rPr lang="en-US" sz="2400" u="sng">
                  <a:solidFill>
                    <a:srgbClr val="795FE6"/>
                  </a:solidFill>
                  <a:latin typeface="DM Sans"/>
                  <a:ea typeface="DM Sans"/>
                  <a:cs typeface="DM Sans"/>
                  <a:sym typeface="DM Sans"/>
                  <a:hlinkClick r:id="rId5" tooltip="https://login.microsoft.com/common/oath2/token"/>
                </a:rPr>
                <a:t>https://login.microsoft.com/{tenant-id}/oath2/token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936909"/>
              <a:ext cx="7627089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Enumerate users via OneDrive </a:t>
              </a:r>
              <a:r>
                <a:rPr lang="en-US" sz="2399" u="sng">
                  <a:solidFill>
                    <a:srgbClr val="795FE6"/>
                  </a:solidFill>
                  <a:latin typeface="DM Sans"/>
                  <a:ea typeface="DM Sans"/>
                  <a:cs typeface="DM Sans"/>
                  <a:sym typeface="DM Sans"/>
                  <a:hlinkClick r:id="rId6" tooltip="https://github.com/nyxgeek/onedrive_user_enum"/>
                </a:rPr>
                <a:t>https://github.com/nyxgeek/onedrive_user_enum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5027" y="1360839"/>
            <a:ext cx="155979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#3 Weak Password Policies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31076" y="2703265"/>
            <a:ext cx="5923107" cy="4399675"/>
            <a:chOff x="0" y="0"/>
            <a:chExt cx="7897476" cy="58662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789747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 u="sng">
                  <a:solidFill>
                    <a:srgbClr val="7AC7C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PASSWORD ATTACKS / SPRAYING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29868"/>
              <a:ext cx="7897476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Most systems have some sort of lockout policy. 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Example: 5 attempts in 30 mins = lockout.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52977"/>
              <a:ext cx="789747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  <a:hlinkClick r:id="rId2" tooltip="https://learn.microsoft.com/en-us/entra/identity-platform/v2-protocols-oidc"/>
                </a:rPr>
                <a:t>Trying one password for every user at an org to avoid account lockouts.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223489"/>
              <a:ext cx="7897476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If we attempt to auth as each individual username one time every 30 mins we lockout nobody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5027" y="1360839"/>
            <a:ext cx="155979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#3 Weak Password Policies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1076" y="2646115"/>
            <a:ext cx="592310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 u="sng">
                <a:solidFill>
                  <a:srgbClr val="7AC7CF"/>
                </a:solidFill>
                <a:latin typeface="DM Sans Bold"/>
                <a:ea typeface="DM Sans Bold"/>
                <a:cs typeface="DM Sans Bold"/>
                <a:sym typeface="DM Sans Bold"/>
              </a:rPr>
              <a:t>PASSWORD PROTECTION &amp; SMART LOCKOUT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076" y="5663307"/>
            <a:ext cx="5923107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Azure Smart Lockout</a:t>
            </a:r>
          </a:p>
          <a:p>
            <a:pPr algn="l" marL="1036317" indent="-345439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Locks out auth attempts whenever brute force or spray attempts are detected</a:t>
            </a:r>
          </a:p>
          <a:p>
            <a:pPr algn="l" marL="1036317" indent="-345439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</a:rPr>
              <a:t>Can be bypassed with FireProx + MSOLSpray </a:t>
            </a:r>
            <a:r>
              <a:rPr lang="en-US" sz="2399" u="sng">
                <a:solidFill>
                  <a:srgbClr val="795FE6"/>
                </a:solidFill>
                <a:latin typeface="DM Sans"/>
                <a:ea typeface="DM Sans"/>
                <a:cs typeface="DM Sans"/>
                <a:sym typeface="DM Sans"/>
                <a:hlinkClick r:id="rId2" tooltip="https://github.com/ustayready/fireprox"/>
              </a:rPr>
              <a:t>https://github.com/ustayready/fireprox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076" y="3676392"/>
            <a:ext cx="5923107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  <a:hlinkClick r:id="rId3" tooltip="https://learn.microsoft.com/en-us/entra/identity-platform/v2-protocols-oidc"/>
              </a:rPr>
              <a:t>Azure Password Portection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5034C4"/>
                </a:solidFill>
                <a:latin typeface="DM Sans"/>
                <a:ea typeface="DM Sans"/>
                <a:cs typeface="DM Sans"/>
                <a:sym typeface="DM Sans"/>
                <a:hlinkClick r:id="rId4" tooltip="https://learn.microsoft.com/en-us/entra/identity-platform/v2-protocols-oidc"/>
              </a:rPr>
              <a:t>Prevents users from picking passwords with certain words like seasons, company name, etc.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57983">
            <a:off x="5310914" y="-2439917"/>
            <a:ext cx="11166320" cy="21899658"/>
            <a:chOff x="0" y="0"/>
            <a:chExt cx="2940924" cy="57678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0924" cy="5767811"/>
            </a:xfrm>
            <a:custGeom>
              <a:avLst/>
              <a:gdLst/>
              <a:ahLst/>
              <a:cxnLst/>
              <a:rect r="r" b="b" t="t" l="l"/>
              <a:pathLst>
                <a:path h="5767811" w="2940924">
                  <a:moveTo>
                    <a:pt x="0" y="0"/>
                  </a:moveTo>
                  <a:lnTo>
                    <a:pt x="2940924" y="0"/>
                  </a:lnTo>
                  <a:lnTo>
                    <a:pt x="2940924" y="5767811"/>
                  </a:lnTo>
                  <a:lnTo>
                    <a:pt x="0" y="5767811"/>
                  </a:lnTo>
                  <a:close/>
                </a:path>
              </a:pathLst>
            </a:custGeom>
            <a:solidFill>
              <a:srgbClr val="5034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0924" cy="580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69954" y="1646458"/>
            <a:ext cx="2608193" cy="2209851"/>
          </a:xfrm>
          <a:custGeom>
            <a:avLst/>
            <a:gdLst/>
            <a:ahLst/>
            <a:cxnLst/>
            <a:rect r="r" b="b" t="t" l="l"/>
            <a:pathLst>
              <a:path h="2209851" w="2608193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31900" y="568361"/>
            <a:ext cx="1239902" cy="1532463"/>
          </a:xfrm>
          <a:custGeom>
            <a:avLst/>
            <a:gdLst/>
            <a:ahLst/>
            <a:cxnLst/>
            <a:rect r="r" b="b" t="t" l="l"/>
            <a:pathLst>
              <a:path h="1532463" w="1239902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9401" y="-327778"/>
            <a:ext cx="8651425" cy="670385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861003" y="5144349"/>
            <a:ext cx="7621597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6"/>
              </a:lnSpc>
            </a:pPr>
            <a:r>
              <a:rPr lang="en-US" sz="1050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Endgoal of attacks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54496"/>
            <a:ext cx="4940981" cy="5403804"/>
            <a:chOff x="0" y="0"/>
            <a:chExt cx="1301328" cy="1423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1328" cy="1423224"/>
            </a:xfrm>
            <a:custGeom>
              <a:avLst/>
              <a:gdLst/>
              <a:ahLst/>
              <a:cxnLst/>
              <a:rect r="r" b="b" t="t" l="l"/>
              <a:pathLst>
                <a:path h="1423224" w="1301328">
                  <a:moveTo>
                    <a:pt x="70510" y="0"/>
                  </a:moveTo>
                  <a:lnTo>
                    <a:pt x="1230819" y="0"/>
                  </a:lnTo>
                  <a:cubicBezTo>
                    <a:pt x="1249519" y="0"/>
                    <a:pt x="1267453" y="7429"/>
                    <a:pt x="1280676" y="20652"/>
                  </a:cubicBezTo>
                  <a:cubicBezTo>
                    <a:pt x="1293900" y="33875"/>
                    <a:pt x="1301328" y="51809"/>
                    <a:pt x="1301328" y="70510"/>
                  </a:cubicBezTo>
                  <a:lnTo>
                    <a:pt x="1301328" y="1352715"/>
                  </a:lnTo>
                  <a:cubicBezTo>
                    <a:pt x="1301328" y="1371415"/>
                    <a:pt x="1293900" y="1389349"/>
                    <a:pt x="1280676" y="1402573"/>
                  </a:cubicBezTo>
                  <a:cubicBezTo>
                    <a:pt x="1267453" y="1415796"/>
                    <a:pt x="1249519" y="1423224"/>
                    <a:pt x="1230819" y="1423224"/>
                  </a:cubicBezTo>
                  <a:lnTo>
                    <a:pt x="70510" y="1423224"/>
                  </a:lnTo>
                  <a:cubicBezTo>
                    <a:pt x="51809" y="1423224"/>
                    <a:pt x="33875" y="1415796"/>
                    <a:pt x="20652" y="1402573"/>
                  </a:cubicBezTo>
                  <a:cubicBezTo>
                    <a:pt x="7429" y="1389349"/>
                    <a:pt x="0" y="1371415"/>
                    <a:pt x="0" y="1352715"/>
                  </a:cubicBezTo>
                  <a:lnTo>
                    <a:pt x="0" y="70510"/>
                  </a:lnTo>
                  <a:cubicBezTo>
                    <a:pt x="0" y="51809"/>
                    <a:pt x="7429" y="33875"/>
                    <a:pt x="20652" y="20652"/>
                  </a:cubicBezTo>
                  <a:cubicBezTo>
                    <a:pt x="33875" y="7429"/>
                    <a:pt x="51809" y="0"/>
                    <a:pt x="70510" y="0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01328" cy="1461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99379" y="3854496"/>
            <a:ext cx="4940981" cy="5403804"/>
            <a:chOff x="0" y="0"/>
            <a:chExt cx="1301328" cy="1423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1328" cy="1423224"/>
            </a:xfrm>
            <a:custGeom>
              <a:avLst/>
              <a:gdLst/>
              <a:ahLst/>
              <a:cxnLst/>
              <a:rect r="r" b="b" t="t" l="l"/>
              <a:pathLst>
                <a:path h="1423224" w="1301328">
                  <a:moveTo>
                    <a:pt x="70510" y="0"/>
                  </a:moveTo>
                  <a:lnTo>
                    <a:pt x="1230819" y="0"/>
                  </a:lnTo>
                  <a:cubicBezTo>
                    <a:pt x="1249519" y="0"/>
                    <a:pt x="1267453" y="7429"/>
                    <a:pt x="1280676" y="20652"/>
                  </a:cubicBezTo>
                  <a:cubicBezTo>
                    <a:pt x="1293900" y="33875"/>
                    <a:pt x="1301328" y="51809"/>
                    <a:pt x="1301328" y="70510"/>
                  </a:cubicBezTo>
                  <a:lnTo>
                    <a:pt x="1301328" y="1352715"/>
                  </a:lnTo>
                  <a:cubicBezTo>
                    <a:pt x="1301328" y="1371415"/>
                    <a:pt x="1293900" y="1389349"/>
                    <a:pt x="1280676" y="1402573"/>
                  </a:cubicBezTo>
                  <a:cubicBezTo>
                    <a:pt x="1267453" y="1415796"/>
                    <a:pt x="1249519" y="1423224"/>
                    <a:pt x="1230819" y="1423224"/>
                  </a:cubicBezTo>
                  <a:lnTo>
                    <a:pt x="70510" y="1423224"/>
                  </a:lnTo>
                  <a:cubicBezTo>
                    <a:pt x="51809" y="1423224"/>
                    <a:pt x="33875" y="1415796"/>
                    <a:pt x="20652" y="1402573"/>
                  </a:cubicBezTo>
                  <a:cubicBezTo>
                    <a:pt x="7429" y="1389349"/>
                    <a:pt x="0" y="1371415"/>
                    <a:pt x="0" y="1352715"/>
                  </a:cubicBezTo>
                  <a:lnTo>
                    <a:pt x="0" y="70510"/>
                  </a:lnTo>
                  <a:cubicBezTo>
                    <a:pt x="0" y="51809"/>
                    <a:pt x="7429" y="33875"/>
                    <a:pt x="20652" y="20652"/>
                  </a:cubicBezTo>
                  <a:cubicBezTo>
                    <a:pt x="33875" y="7429"/>
                    <a:pt x="51809" y="0"/>
                    <a:pt x="70510" y="0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01328" cy="1461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76504" y="5143500"/>
            <a:ext cx="3734992" cy="1832904"/>
            <a:chOff x="0" y="0"/>
            <a:chExt cx="4979989" cy="24438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497998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5034C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INTERNAL (RESOURCES)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08653"/>
              <a:ext cx="4979989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Testing internal cloud resources from another resource such as a VM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276504" y="4190176"/>
            <a:ext cx="509030" cy="509030"/>
          </a:xfrm>
          <a:custGeom>
            <a:avLst/>
            <a:gdLst/>
            <a:ahLst/>
            <a:cxnLst/>
            <a:rect r="r" b="b" t="t" l="l"/>
            <a:pathLst>
              <a:path h="509030" w="509030">
                <a:moveTo>
                  <a:pt x="0" y="0"/>
                </a:moveTo>
                <a:lnTo>
                  <a:pt x="509030" y="0"/>
                </a:lnTo>
                <a:lnTo>
                  <a:pt x="509030" y="509030"/>
                </a:lnTo>
                <a:lnTo>
                  <a:pt x="0" y="50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370058" y="3854496"/>
            <a:ext cx="4940981" cy="5403804"/>
            <a:chOff x="0" y="0"/>
            <a:chExt cx="1301328" cy="14232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1328" cy="1423224"/>
            </a:xfrm>
            <a:custGeom>
              <a:avLst/>
              <a:gdLst/>
              <a:ahLst/>
              <a:cxnLst/>
              <a:rect r="r" b="b" t="t" l="l"/>
              <a:pathLst>
                <a:path h="1423224" w="1301328">
                  <a:moveTo>
                    <a:pt x="70510" y="0"/>
                  </a:moveTo>
                  <a:lnTo>
                    <a:pt x="1230819" y="0"/>
                  </a:lnTo>
                  <a:cubicBezTo>
                    <a:pt x="1249519" y="0"/>
                    <a:pt x="1267453" y="7429"/>
                    <a:pt x="1280676" y="20652"/>
                  </a:cubicBezTo>
                  <a:cubicBezTo>
                    <a:pt x="1293900" y="33875"/>
                    <a:pt x="1301328" y="51809"/>
                    <a:pt x="1301328" y="70510"/>
                  </a:cubicBezTo>
                  <a:lnTo>
                    <a:pt x="1301328" y="1352715"/>
                  </a:lnTo>
                  <a:cubicBezTo>
                    <a:pt x="1301328" y="1371415"/>
                    <a:pt x="1293900" y="1389349"/>
                    <a:pt x="1280676" y="1402573"/>
                  </a:cubicBezTo>
                  <a:cubicBezTo>
                    <a:pt x="1267453" y="1415796"/>
                    <a:pt x="1249519" y="1423224"/>
                    <a:pt x="1230819" y="1423224"/>
                  </a:cubicBezTo>
                  <a:lnTo>
                    <a:pt x="70510" y="1423224"/>
                  </a:lnTo>
                  <a:cubicBezTo>
                    <a:pt x="51809" y="1423224"/>
                    <a:pt x="33875" y="1415796"/>
                    <a:pt x="20652" y="1402573"/>
                  </a:cubicBezTo>
                  <a:cubicBezTo>
                    <a:pt x="7429" y="1389349"/>
                    <a:pt x="0" y="1371415"/>
                    <a:pt x="0" y="1352715"/>
                  </a:cubicBezTo>
                  <a:lnTo>
                    <a:pt x="0" y="70510"/>
                  </a:lnTo>
                  <a:cubicBezTo>
                    <a:pt x="0" y="51809"/>
                    <a:pt x="7429" y="33875"/>
                    <a:pt x="20652" y="20652"/>
                  </a:cubicBezTo>
                  <a:cubicBezTo>
                    <a:pt x="33875" y="7429"/>
                    <a:pt x="51809" y="0"/>
                    <a:pt x="70510" y="0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01328" cy="1461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73053" y="5143500"/>
            <a:ext cx="3734992" cy="2258989"/>
            <a:chOff x="0" y="0"/>
            <a:chExt cx="4979989" cy="301198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497998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5034C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INTERNAL (API ACCESS)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08653"/>
              <a:ext cx="4979989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Authenticated</a:t>
              </a:r>
            </a:p>
            <a:p>
              <a:pPr algn="l" marL="496570" indent="-248285" lvl="1">
                <a:lnSpc>
                  <a:spcPts val="3219"/>
                </a:lnSpc>
                <a:buFont typeface="Arial"/>
                <a:buChar char="•"/>
              </a:pPr>
              <a:r>
                <a:rPr lang="en-US" sz="23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Identify vulnerabilities via API calls &amp; configuration analysis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973053" y="4190176"/>
            <a:ext cx="407224" cy="509030"/>
          </a:xfrm>
          <a:custGeom>
            <a:avLst/>
            <a:gdLst/>
            <a:ahLst/>
            <a:cxnLst/>
            <a:rect r="r" b="b" t="t" l="l"/>
            <a:pathLst>
              <a:path h="509030" w="407224">
                <a:moveTo>
                  <a:pt x="0" y="0"/>
                </a:moveTo>
                <a:lnTo>
                  <a:pt x="407224" y="0"/>
                </a:lnTo>
                <a:lnTo>
                  <a:pt x="407224" y="509030"/>
                </a:lnTo>
                <a:lnTo>
                  <a:pt x="0" y="509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11490" y="5143500"/>
            <a:ext cx="3734992" cy="1832904"/>
            <a:chOff x="0" y="0"/>
            <a:chExt cx="4979989" cy="244387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497998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5034C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EXTERNAL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08653"/>
              <a:ext cx="4979989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Unauthenticated</a:t>
              </a:r>
            </a:p>
            <a:p>
              <a:pPr algn="l" marL="474980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200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Attacking public resources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611490" y="4190176"/>
            <a:ext cx="537363" cy="509030"/>
          </a:xfrm>
          <a:custGeom>
            <a:avLst/>
            <a:gdLst/>
            <a:ahLst/>
            <a:cxnLst/>
            <a:rect r="r" b="b" t="t" l="l"/>
            <a:pathLst>
              <a:path h="509030" w="537363">
                <a:moveTo>
                  <a:pt x="0" y="0"/>
                </a:moveTo>
                <a:lnTo>
                  <a:pt x="537364" y="0"/>
                </a:lnTo>
                <a:lnTo>
                  <a:pt x="537364" y="509030"/>
                </a:lnTo>
                <a:lnTo>
                  <a:pt x="0" y="509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8700" y="1028700"/>
            <a:ext cx="13653657" cy="1799787"/>
            <a:chOff x="0" y="0"/>
            <a:chExt cx="18204876" cy="239971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1820487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Gaining access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742492"/>
              <a:ext cx="18204876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5034C4"/>
                  </a:solidFill>
                  <a:latin typeface="DM Sans"/>
                  <a:ea typeface="DM Sans"/>
                  <a:cs typeface="DM Sans"/>
                  <a:sym typeface="DM Sans"/>
                </a:rPr>
                <a:t>Misonconfigurations and exposed secrets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DAGoBSME5us</dc:identifier>
  <dcterms:modified xsi:type="dcterms:W3CDTF">2011-08-01T06:04:30Z</dcterms:modified>
  <cp:revision>1</cp:revision>
  <dc:title>Cloud Penetration Testing</dc:title>
</cp:coreProperties>
</file>